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73" r:id="rId3"/>
    <p:sldId id="272" r:id="rId4"/>
    <p:sldId id="267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54BC-FC68-4474-AB51-B71083D8A476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477A-1A21-4D0E-83CF-84CE1FAA0F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54BC-FC68-4474-AB51-B71083D8A476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477A-1A21-4D0E-83CF-84CE1FAA0F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54BC-FC68-4474-AB51-B71083D8A476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477A-1A21-4D0E-83CF-84CE1FAA0F8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54BC-FC68-4474-AB51-B71083D8A476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477A-1A21-4D0E-83CF-84CE1FAA0F8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54BC-FC68-4474-AB51-B71083D8A476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477A-1A21-4D0E-83CF-84CE1FAA0F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54BC-FC68-4474-AB51-B71083D8A476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477A-1A21-4D0E-83CF-84CE1FAA0F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54BC-FC68-4474-AB51-B71083D8A476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477A-1A21-4D0E-83CF-84CE1FAA0F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54BC-FC68-4474-AB51-B71083D8A476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477A-1A21-4D0E-83CF-84CE1FAA0F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54BC-FC68-4474-AB51-B71083D8A476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477A-1A21-4D0E-83CF-84CE1FAA0F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54BC-FC68-4474-AB51-B71083D8A476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477A-1A21-4D0E-83CF-84CE1FAA0F8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54BC-FC68-4474-AB51-B71083D8A476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477A-1A21-4D0E-83CF-84CE1FAA0F8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DB554BC-FC68-4474-AB51-B71083D8A476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C54477A-1A21-4D0E-83CF-84CE1FAA0F8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799"/>
            <a:ext cx="7772400" cy="3528393"/>
          </a:xfrm>
        </p:spPr>
        <p:txBody>
          <a:bodyPr>
            <a:noAutofit/>
          </a:bodyPr>
          <a:lstStyle/>
          <a:p>
            <a:r>
              <a:rPr lang="ru-RU" sz="2800" b="1" i="0" dirty="0" smtClean="0">
                <a:solidFill>
                  <a:srgbClr val="9A3D01"/>
                </a:solidFill>
                <a:effectLst/>
                <a:latin typeface="Georgia"/>
              </a:rPr>
              <a:t>КРАТКАЯ ПРЕЗЕНТАЦИЯ</a:t>
            </a:r>
            <a:br>
              <a:rPr lang="ru-RU" sz="2800" b="1" i="0" dirty="0" smtClean="0">
                <a:solidFill>
                  <a:srgbClr val="9A3D01"/>
                </a:solidFill>
                <a:effectLst/>
                <a:latin typeface="Georgia"/>
              </a:rPr>
            </a:br>
            <a:r>
              <a:rPr lang="ru-RU" sz="2800" b="1" i="0" dirty="0" smtClean="0">
                <a:solidFill>
                  <a:srgbClr val="9A3D01"/>
                </a:solidFill>
                <a:effectLst/>
                <a:latin typeface="Georgia"/>
              </a:rPr>
              <a:t>ОСНОВНОЙ</a:t>
            </a:r>
            <a:br>
              <a:rPr lang="ru-RU" sz="2800" b="1" i="0" dirty="0" smtClean="0">
                <a:solidFill>
                  <a:srgbClr val="9A3D01"/>
                </a:solidFill>
                <a:effectLst/>
                <a:latin typeface="Georgia"/>
              </a:rPr>
            </a:br>
            <a:r>
              <a:rPr lang="ru-RU" sz="2800" b="1" i="0" dirty="0" smtClean="0">
                <a:solidFill>
                  <a:srgbClr val="9A3D01"/>
                </a:solidFill>
                <a:effectLst/>
                <a:latin typeface="Georgia"/>
              </a:rPr>
              <a:t>ОБРАЗОВАТЕЛЬНОЙ</a:t>
            </a:r>
            <a:br>
              <a:rPr lang="ru-RU" sz="2800" b="1" i="0" dirty="0" smtClean="0">
                <a:solidFill>
                  <a:srgbClr val="9A3D01"/>
                </a:solidFill>
                <a:effectLst/>
                <a:latin typeface="Georgia"/>
              </a:rPr>
            </a:br>
            <a:r>
              <a:rPr lang="ru-RU" sz="2800" b="1" i="0" dirty="0" smtClean="0">
                <a:solidFill>
                  <a:srgbClr val="9A3D01"/>
                </a:solidFill>
                <a:effectLst/>
                <a:latin typeface="Georgia"/>
              </a:rPr>
              <a:t>ПРОГРАММЫ ДОШКОЛЬНОГО</a:t>
            </a:r>
            <a:br>
              <a:rPr lang="ru-RU" sz="2800" b="1" i="0" dirty="0" smtClean="0">
                <a:solidFill>
                  <a:srgbClr val="9A3D01"/>
                </a:solidFill>
                <a:effectLst/>
                <a:latin typeface="Georgia"/>
              </a:rPr>
            </a:br>
            <a:r>
              <a:rPr lang="ru-RU" sz="2800" b="1" i="0" dirty="0" smtClean="0">
                <a:solidFill>
                  <a:srgbClr val="9A3D01"/>
                </a:solidFill>
                <a:effectLst/>
                <a:latin typeface="Georgia"/>
              </a:rPr>
              <a:t>ОБРАЗОВАНИЯ</a:t>
            </a:r>
            <a:r>
              <a:rPr lang="ru-RU" sz="2800" dirty="0" smtClean="0"/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соответствии ФГОС дошкольного образования                              2015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76672"/>
            <a:ext cx="8640960" cy="158417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Филиал Муниципального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автономноно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общеобразовательного учреждения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Гуринская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школа» «Детский сад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д.Мижуева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 descr="http://edukimry3.ru/images/FGOS/2015/custom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0" y="4633648"/>
            <a:ext cx="4680521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742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656184"/>
          </a:xfrm>
        </p:spPr>
        <p:txBody>
          <a:bodyPr/>
          <a:lstStyle/>
          <a:p>
            <a:r>
              <a:rPr lang="ru-RU" altLang="ru-RU" sz="2800" b="1" dirty="0">
                <a:solidFill>
                  <a:srgbClr val="171B73"/>
                </a:solidFill>
                <a:latin typeface="Arial" charset="0"/>
                <a:cs typeface="Times New Roman"/>
              </a:rPr>
              <a:t>Программа направлена на решение задач: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420887"/>
            <a:ext cx="7560840" cy="2608313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/>
              <a:t>•	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создание условий развития ребенка,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видам деятельности;</a:t>
            </a:r>
          </a:p>
          <a:p>
            <a:pPr algn="l"/>
            <a:r>
              <a:rPr lang="ru-RU" sz="2900" dirty="0">
                <a:latin typeface="Arial" pitchFamily="34" charset="0"/>
                <a:cs typeface="Arial" pitchFamily="34" charset="0"/>
              </a:rPr>
              <a:t>•	на создание развивающей образовательной среды, которая представляет собой систему условий социализации и индивидуализации детей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2903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457200" lvl="0" indent="-273050" eaLnBrk="0" fontAlgn="base" hangingPunct="0">
              <a:spcBef>
                <a:spcPct val="20000"/>
              </a:spcBef>
              <a:spcAft>
                <a:spcPts val="1200"/>
              </a:spcAft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F2251"/>
                </a:solidFill>
                <a:effectLst/>
                <a:uLnTx/>
                <a:uFillTx/>
                <a:latin typeface="Arial" charset="0"/>
                <a:cs typeface="Arial" charset="0"/>
              </a:rPr>
              <a:t>Особенности развития детей, воспитывающихся в образовательном учреждении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2251"/>
                </a:solidFill>
                <a:effectLst/>
                <a:uLnTx/>
                <a:uFillTx/>
                <a:latin typeface="Arial" charset="0"/>
                <a:cs typeface="Arial" charset="0"/>
              </a:rPr>
              <a:t> (в каждой возрастной подгруппе)</a:t>
            </a:r>
            <a:b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2251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F2251"/>
                </a:solidFill>
                <a:effectLst/>
                <a:uLnTx/>
                <a:uFillTx/>
                <a:latin typeface="Arial" charset="0"/>
                <a:cs typeface="Arial" charset="0"/>
              </a:rPr>
              <a:t>Планируемые результаты освоения образовательной Программы ДОУ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2251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b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2251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lang="ru-RU" altLang="ru-RU" sz="2400" kern="0" dirty="0">
                <a:solidFill>
                  <a:prstClr val="black"/>
                </a:solidFill>
                <a:latin typeface="Verdana"/>
              </a:rPr>
              <a:t/>
            </a:r>
            <a:br>
              <a:rPr lang="ru-RU" altLang="ru-RU" sz="2400" kern="0" dirty="0">
                <a:solidFill>
                  <a:prstClr val="black"/>
                </a:solidFill>
                <a:latin typeface="Verdana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768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080120"/>
          </a:xfrm>
        </p:spPr>
        <p:txBody>
          <a:bodyPr/>
          <a:lstStyle/>
          <a:p>
            <a:r>
              <a:rPr lang="ru-RU" altLang="ru-RU" sz="3600" b="1" dirty="0">
                <a:solidFill>
                  <a:srgbClr val="008000"/>
                </a:solidFill>
                <a:latin typeface="Arial" charset="0"/>
                <a:cs typeface="Times New Roman"/>
              </a:rPr>
              <a:t>Содержательный раздел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556792"/>
            <a:ext cx="7560840" cy="4320480"/>
          </a:xfrm>
        </p:spPr>
        <p:txBody>
          <a:bodyPr>
            <a:noAutofit/>
          </a:bodyPr>
          <a:lstStyle/>
          <a:p>
            <a:pPr marL="457200" lvl="0" indent="-273050" algn="just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E0B602"/>
              </a:buClr>
              <a:buSzPct val="80000"/>
              <a:buFont typeface="Wingdings" pitchFamily="2" charset="2"/>
              <a:buChar char="q"/>
              <a:tabLst>
                <a:tab pos="1082675" algn="l"/>
              </a:tabLst>
            </a:pP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1F2251"/>
                </a:solidFill>
                <a:effectLst/>
                <a:uLnTx/>
                <a:uFillTx/>
                <a:latin typeface="Arial" charset="0"/>
                <a:cs typeface="Arial" charset="0"/>
              </a:rPr>
              <a:t>Содержание психолого-педагогической работы по освоению основной образовательной Программы по всем образовательным областям</a:t>
            </a:r>
          </a:p>
          <a:p>
            <a:pPr marL="457200" lvl="0" indent="-273050" algn="just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E0B602"/>
              </a:buClr>
              <a:buSzPct val="80000"/>
              <a:tabLst>
                <a:tab pos="1082675" algn="l"/>
              </a:tabLst>
            </a:pP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1F2251"/>
                </a:solidFill>
                <a:effectLst/>
                <a:uLnTx/>
                <a:uFillTx/>
                <a:latin typeface="Arial" charset="0"/>
                <a:cs typeface="Arial" charset="0"/>
              </a:rPr>
              <a:t>         </a:t>
            </a: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1F2251"/>
                </a:solidFill>
                <a:effectLst/>
                <a:uLnTx/>
                <a:uFillTx/>
                <a:latin typeface="Arial" charset="0"/>
                <a:cs typeface="Arial" charset="0"/>
              </a:rPr>
              <a:t>- социально-коммуникативное развитие;</a:t>
            </a:r>
          </a:p>
          <a:p>
            <a:pPr marL="457200" lvl="0" indent="-273050" algn="just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E0B602"/>
              </a:buClr>
              <a:buSzPct val="80000"/>
              <a:tabLst>
                <a:tab pos="1082675" algn="l"/>
              </a:tabLst>
            </a:pP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1F2251"/>
                </a:solidFill>
                <a:effectLst/>
                <a:uLnTx/>
                <a:uFillTx/>
                <a:latin typeface="Arial" charset="0"/>
                <a:cs typeface="Arial" charset="0"/>
              </a:rPr>
              <a:t>         - познавательное развитие;</a:t>
            </a:r>
          </a:p>
          <a:p>
            <a:pPr marL="457200" lvl="0" indent="-273050" algn="just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E0B602"/>
              </a:buClr>
              <a:buSzPct val="80000"/>
              <a:tabLst>
                <a:tab pos="1082675" algn="l"/>
              </a:tabLst>
            </a:pP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1F2251"/>
                </a:solidFill>
                <a:effectLst/>
                <a:uLnTx/>
                <a:uFillTx/>
                <a:latin typeface="Arial" charset="0"/>
                <a:cs typeface="Arial" charset="0"/>
              </a:rPr>
              <a:t>         - речевое развитие;</a:t>
            </a:r>
          </a:p>
          <a:p>
            <a:pPr marL="457200" lvl="0" indent="-273050" algn="just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E0B602"/>
              </a:buClr>
              <a:buSzPct val="80000"/>
              <a:tabLst>
                <a:tab pos="1082675" algn="l"/>
              </a:tabLst>
            </a:pP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1F2251"/>
                </a:solidFill>
                <a:effectLst/>
                <a:uLnTx/>
                <a:uFillTx/>
                <a:latin typeface="Arial" charset="0"/>
                <a:cs typeface="Arial" charset="0"/>
              </a:rPr>
              <a:t>         - художественно-эстетическое развитие;</a:t>
            </a:r>
          </a:p>
          <a:p>
            <a:pPr marL="457200" lvl="0" indent="-273050" algn="just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E0B602"/>
              </a:buClr>
              <a:buSzPct val="80000"/>
              <a:tabLst>
                <a:tab pos="1082675" algn="l"/>
              </a:tabLst>
            </a:pP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1F2251"/>
                </a:solidFill>
                <a:effectLst/>
                <a:uLnTx/>
                <a:uFillTx/>
                <a:latin typeface="Arial" charset="0"/>
                <a:cs typeface="Arial" charset="0"/>
              </a:rPr>
              <a:t>         - физическое развитие.</a:t>
            </a:r>
          </a:p>
          <a:p>
            <a:pPr marL="457200" lvl="0" indent="-273050" algn="just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E0B602"/>
              </a:buClr>
              <a:buSzPct val="80000"/>
              <a:tabLst>
                <a:tab pos="1082675" algn="l"/>
              </a:tabLst>
            </a:pP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1F2251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1F2251"/>
                </a:solidFill>
                <a:effectLst/>
                <a:uLnTx/>
                <a:uFillTx/>
                <a:latin typeface="Arial" charset="0"/>
                <a:cs typeface="Arial" charset="0"/>
              </a:rPr>
              <a:t>В </a:t>
            </a: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1F2251"/>
                </a:solidFill>
                <a:effectLst/>
                <a:uLnTx/>
                <a:uFillTx/>
                <a:latin typeface="Arial" charset="0"/>
                <a:cs typeface="Arial" charset="0"/>
              </a:rPr>
              <a:t>каждой образовательной области прописаны:</a:t>
            </a:r>
          </a:p>
          <a:p>
            <a:pPr marL="457200" lvl="0" indent="-273050" algn="just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E0B602"/>
              </a:buClr>
              <a:buSzPct val="80000"/>
              <a:buFont typeface="Wingdings" pitchFamily="2" charset="2"/>
              <a:buChar char="q"/>
              <a:tabLst>
                <a:tab pos="1082675" algn="l"/>
              </a:tabLst>
            </a:pP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1F2251"/>
                </a:solidFill>
                <a:effectLst/>
                <a:uLnTx/>
                <a:uFillTx/>
                <a:latin typeface="Arial" charset="0"/>
                <a:cs typeface="Arial" charset="0"/>
              </a:rPr>
              <a:t>основные задачи психолого-педагогической работы;</a:t>
            </a:r>
          </a:p>
          <a:p>
            <a:pPr marL="457200" lvl="0" indent="-273050" algn="just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E0B602"/>
              </a:buClr>
              <a:buSzPct val="80000"/>
              <a:buFont typeface="Wingdings" pitchFamily="2" charset="2"/>
              <a:buChar char="q"/>
              <a:tabLst>
                <a:tab pos="1082675" algn="l"/>
              </a:tabLst>
            </a:pP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1F2251"/>
                </a:solidFill>
                <a:effectLst/>
                <a:uLnTx/>
                <a:uFillTx/>
                <a:latin typeface="Arial" charset="0"/>
                <a:cs typeface="Arial" charset="0"/>
              </a:rPr>
              <a:t>формы организации образовательной деятельности: </a:t>
            </a:r>
          </a:p>
          <a:p>
            <a:pPr marL="457200" lvl="0" indent="-273050" algn="just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E0B602"/>
              </a:buClr>
              <a:buSzPct val="80000"/>
              <a:tabLst>
                <a:tab pos="1082675" algn="l"/>
              </a:tabLst>
            </a:pP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1F2251"/>
                </a:solidFill>
                <a:effectLst/>
                <a:uLnTx/>
                <a:uFillTx/>
                <a:latin typeface="Arial" charset="0"/>
                <a:cs typeface="Arial" charset="0"/>
              </a:rPr>
              <a:t>         - в режимных моментах,</a:t>
            </a:r>
          </a:p>
          <a:p>
            <a:pPr marL="457200" lvl="0" indent="-273050" algn="just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E0B602"/>
              </a:buClr>
              <a:buSzPct val="80000"/>
              <a:tabLst>
                <a:tab pos="1082675" algn="l"/>
              </a:tabLst>
            </a:pP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1F2251"/>
                </a:solidFill>
                <a:effectLst/>
                <a:uLnTx/>
                <a:uFillTx/>
                <a:latin typeface="Arial" charset="0"/>
                <a:cs typeface="Arial" charset="0"/>
              </a:rPr>
              <a:t>         - в совместной деятельности педагога и детей,</a:t>
            </a:r>
          </a:p>
          <a:p>
            <a:pPr marL="457200" lvl="0" indent="-273050" algn="just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E0B602"/>
              </a:buClr>
              <a:buSzPct val="80000"/>
              <a:tabLst>
                <a:tab pos="1082675" algn="l"/>
              </a:tabLst>
            </a:pP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1F2251"/>
                </a:solidFill>
                <a:effectLst/>
                <a:uLnTx/>
                <a:uFillTx/>
                <a:latin typeface="Arial" charset="0"/>
                <a:cs typeface="Arial" charset="0"/>
              </a:rPr>
              <a:t>         - в самостоятельной деятельности детей,</a:t>
            </a:r>
          </a:p>
          <a:p>
            <a:pPr marL="457200" lvl="0" indent="-273050" algn="just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E0B602"/>
              </a:buClr>
              <a:buSzPct val="80000"/>
              <a:tabLst>
                <a:tab pos="1082675" algn="l"/>
              </a:tabLst>
            </a:pP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1F2251"/>
                </a:solidFill>
                <a:effectLst/>
                <a:uLnTx/>
                <a:uFillTx/>
                <a:latin typeface="Arial" charset="0"/>
                <a:cs typeface="Arial" charset="0"/>
              </a:rPr>
              <a:t>         - во взаимодействии с семьями. </a:t>
            </a:r>
          </a:p>
        </p:txBody>
      </p:sp>
    </p:spTree>
    <p:extLst>
      <p:ext uri="{BB962C8B-B14F-4D97-AF65-F5344CB8AC3E}">
        <p14:creationId xmlns:p14="http://schemas.microsoft.com/office/powerpoint/2010/main" val="215296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43677"/>
            <a:ext cx="828092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5875" algn="ctr">
              <a:buFont typeface="Wingdings 2" pitchFamily="18" charset="2"/>
              <a:buNone/>
            </a:pPr>
            <a:r>
              <a:rPr lang="ru-RU" altLang="ru-RU" sz="20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Социально-коммуникативное развитие</a:t>
            </a:r>
          </a:p>
          <a:p>
            <a:pPr indent="-15875"/>
            <a:r>
              <a:rPr lang="ru-RU" altLang="ru-RU" dirty="0" smtClean="0">
                <a:solidFill>
                  <a:srgbClr val="1F2251"/>
                </a:solidFill>
                <a:latin typeface="Arial" charset="0"/>
                <a:cs typeface="Arial" charset="0"/>
              </a:rPr>
              <a:t>Коммуникация</a:t>
            </a:r>
          </a:p>
          <a:p>
            <a:pPr indent="-15875"/>
            <a:r>
              <a:rPr lang="ru-RU" altLang="ru-RU" dirty="0" smtClean="0">
                <a:solidFill>
                  <a:srgbClr val="1F2251"/>
                </a:solidFill>
                <a:latin typeface="Arial" charset="0"/>
                <a:cs typeface="Arial" charset="0"/>
              </a:rPr>
              <a:t>Безопасность</a:t>
            </a:r>
          </a:p>
          <a:p>
            <a:pPr indent="-15875"/>
            <a:r>
              <a:rPr lang="ru-RU" altLang="ru-RU" dirty="0" smtClean="0">
                <a:solidFill>
                  <a:srgbClr val="1F2251"/>
                </a:solidFill>
                <a:latin typeface="Arial" charset="0"/>
                <a:cs typeface="Arial" charset="0"/>
              </a:rPr>
              <a:t>Труд</a:t>
            </a:r>
          </a:p>
          <a:p>
            <a:pPr indent="-15875"/>
            <a:r>
              <a:rPr lang="ru-RU" altLang="ru-RU" dirty="0" smtClean="0">
                <a:solidFill>
                  <a:srgbClr val="1F2251"/>
                </a:solidFill>
                <a:latin typeface="Arial" charset="0"/>
                <a:cs typeface="Arial" charset="0"/>
              </a:rPr>
              <a:t>Социализация</a:t>
            </a:r>
          </a:p>
          <a:p>
            <a:pPr indent="-15875" algn="ctr">
              <a:buFont typeface="Wingdings 2" pitchFamily="18" charset="2"/>
              <a:buNone/>
            </a:pPr>
            <a:endParaRPr lang="ru-RU" altLang="ru-RU" b="1" dirty="0" smtClean="0">
              <a:solidFill>
                <a:srgbClr val="1F2251"/>
              </a:solidFill>
              <a:latin typeface="Arial" charset="0"/>
              <a:cs typeface="Arial" charset="0"/>
            </a:endParaRPr>
          </a:p>
          <a:p>
            <a:pPr indent="-15875" algn="ctr">
              <a:buFont typeface="Wingdings 2" pitchFamily="18" charset="2"/>
              <a:buNone/>
            </a:pPr>
            <a:r>
              <a:rPr lang="ru-RU" altLang="ru-RU" sz="20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Познавательное развитие</a:t>
            </a:r>
          </a:p>
          <a:p>
            <a:pPr indent="-15875">
              <a:buFont typeface="Wingdings 2" pitchFamily="18" charset="2"/>
              <a:buNone/>
            </a:pPr>
            <a:r>
              <a:rPr lang="ru-RU" altLang="ru-RU" i="1" u="sng" dirty="0" smtClean="0">
                <a:solidFill>
                  <a:srgbClr val="1F2251"/>
                </a:solidFill>
                <a:latin typeface="Arial" charset="0"/>
                <a:cs typeface="Arial" charset="0"/>
              </a:rPr>
              <a:t>Основные задачи психолого-педагогической работы:</a:t>
            </a:r>
            <a:r>
              <a:rPr lang="ru-RU" altLang="ru-RU" i="1" dirty="0" smtClean="0">
                <a:solidFill>
                  <a:srgbClr val="1F2251"/>
                </a:solidFill>
                <a:latin typeface="Arial" charset="0"/>
                <a:cs typeface="Arial" charset="0"/>
              </a:rPr>
              <a:t> </a:t>
            </a:r>
            <a:endParaRPr lang="ru-RU" altLang="ru-RU" dirty="0" smtClean="0">
              <a:solidFill>
                <a:srgbClr val="1F2251"/>
              </a:solidFill>
              <a:latin typeface="Arial" charset="0"/>
              <a:cs typeface="Arial" charset="0"/>
            </a:endParaRPr>
          </a:p>
          <a:p>
            <a:pPr indent="-15875"/>
            <a:r>
              <a:rPr lang="ru-RU" altLang="ru-RU" dirty="0" smtClean="0">
                <a:solidFill>
                  <a:srgbClr val="1F2251"/>
                </a:solidFill>
                <a:latin typeface="Arial" charset="0"/>
                <a:cs typeface="Arial" charset="0"/>
              </a:rPr>
              <a:t>развитие сенсорной культуры; </a:t>
            </a:r>
          </a:p>
          <a:p>
            <a:pPr indent="-15875"/>
            <a:r>
              <a:rPr lang="ru-RU" altLang="ru-RU" dirty="0" smtClean="0">
                <a:solidFill>
                  <a:srgbClr val="1F2251"/>
                </a:solidFill>
                <a:latin typeface="Arial" charset="0"/>
                <a:cs typeface="Arial" charset="0"/>
              </a:rPr>
              <a:t>развитие познавательно-исследовательской и продуктивной (конструктивной) деятельности; </a:t>
            </a:r>
          </a:p>
          <a:p>
            <a:pPr indent="-15875"/>
            <a:r>
              <a:rPr lang="ru-RU" altLang="ru-RU" dirty="0" smtClean="0">
                <a:solidFill>
                  <a:srgbClr val="1F2251"/>
                </a:solidFill>
                <a:latin typeface="Arial" charset="0"/>
                <a:cs typeface="Arial" charset="0"/>
              </a:rPr>
              <a:t>формирование элементарных математических представлений; </a:t>
            </a:r>
          </a:p>
          <a:p>
            <a:pPr indent="-15875"/>
            <a:r>
              <a:rPr lang="ru-RU" altLang="ru-RU" dirty="0" smtClean="0">
                <a:solidFill>
                  <a:srgbClr val="1F2251"/>
                </a:solidFill>
                <a:latin typeface="Arial" charset="0"/>
                <a:cs typeface="Arial" charset="0"/>
              </a:rPr>
              <a:t>формирование целостной картины мира, расширение кругозора детей. </a:t>
            </a:r>
          </a:p>
        </p:txBody>
      </p:sp>
    </p:spTree>
    <p:extLst>
      <p:ext uri="{BB962C8B-B14F-4D97-AF65-F5344CB8AC3E}">
        <p14:creationId xmlns:p14="http://schemas.microsoft.com/office/powerpoint/2010/main" val="982984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12167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171B73"/>
                </a:solidFill>
                <a:latin typeface="Arial" charset="0"/>
                <a:ea typeface="+mn-ea"/>
                <a:cs typeface="Arial" charset="0"/>
              </a:rPr>
              <a:t>Речевое развитие</a:t>
            </a:r>
            <a:br>
              <a:rPr lang="ru-RU" altLang="ru-RU" sz="2800" b="1" dirty="0" smtClean="0">
                <a:solidFill>
                  <a:srgbClr val="171B73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altLang="ru-RU" sz="2800" b="1" dirty="0">
                <a:solidFill>
                  <a:srgbClr val="171B73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altLang="ru-RU" sz="2800" b="1" dirty="0">
                <a:solidFill>
                  <a:srgbClr val="171B73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altLang="ru-RU" sz="1800" b="1" i="1" dirty="0">
                <a:solidFill>
                  <a:srgbClr val="220575"/>
                </a:solidFill>
                <a:latin typeface="Arial" charset="0"/>
                <a:ea typeface="+mn-ea"/>
                <a:cs typeface="Arial" charset="0"/>
              </a:rPr>
              <a:t>чтение </a:t>
            </a:r>
            <a:br>
              <a:rPr lang="ru-RU" altLang="ru-RU" sz="1800" b="1" i="1" dirty="0">
                <a:solidFill>
                  <a:srgbClr val="220575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altLang="ru-RU" sz="1800" b="1" i="1" dirty="0">
                <a:solidFill>
                  <a:srgbClr val="220575"/>
                </a:solidFill>
                <a:latin typeface="Arial" charset="0"/>
                <a:ea typeface="+mn-ea"/>
                <a:cs typeface="Arial" charset="0"/>
              </a:rPr>
              <a:t>художественной </a:t>
            </a:r>
            <a:r>
              <a:rPr lang="ru-RU" altLang="ru-RU" sz="1800" b="1" i="1" dirty="0" smtClean="0">
                <a:solidFill>
                  <a:srgbClr val="220575"/>
                </a:solidFill>
                <a:latin typeface="Arial" charset="0"/>
                <a:ea typeface="+mn-ea"/>
                <a:cs typeface="Arial" charset="0"/>
              </a:rPr>
              <a:t>литературы                              развитие </a:t>
            </a:r>
            <a:r>
              <a:rPr lang="ru-RU" altLang="ru-RU" sz="1800" b="1" i="1" dirty="0">
                <a:solidFill>
                  <a:srgbClr val="220575"/>
                </a:solidFill>
                <a:latin typeface="Arial" charset="0"/>
                <a:ea typeface="+mn-ea"/>
                <a:cs typeface="Arial" charset="0"/>
              </a:rPr>
              <a:t>речи</a:t>
            </a:r>
            <a:br>
              <a:rPr lang="ru-RU" altLang="ru-RU" sz="1800" b="1" i="1" dirty="0">
                <a:solidFill>
                  <a:srgbClr val="220575"/>
                </a:solidFill>
                <a:latin typeface="Arial" charset="0"/>
                <a:ea typeface="+mn-ea"/>
                <a:cs typeface="Arial" charset="0"/>
              </a:rPr>
            </a:br>
            <a:endParaRPr lang="ru-RU" altLang="ru-RU" sz="1800" b="1" i="1" dirty="0">
              <a:solidFill>
                <a:srgbClr val="220575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220575"/>
                </a:solidFill>
                <a:latin typeface="Arial" charset="0"/>
                <a:cs typeface="Arial" charset="0"/>
              </a:rPr>
              <a:t>Физическое развитие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i="1" dirty="0" smtClean="0">
                <a:solidFill>
                  <a:srgbClr val="220575"/>
                </a:solidFill>
                <a:latin typeface="Arial" charset="0"/>
                <a:cs typeface="Arial" charset="0"/>
              </a:rPr>
              <a:t>Здоровье                                    Физическая </a:t>
            </a:r>
            <a:r>
              <a:rPr lang="ru-RU" altLang="ru-RU" sz="1800" b="1" i="1" dirty="0">
                <a:solidFill>
                  <a:srgbClr val="220575"/>
                </a:solidFill>
                <a:latin typeface="Arial" charset="0"/>
                <a:cs typeface="Arial" charset="0"/>
              </a:rPr>
              <a:t>культура</a:t>
            </a:r>
          </a:p>
          <a:p>
            <a:pPr lvl="0" algn="l" fontAlgn="base">
              <a:spcBef>
                <a:spcPct val="50000"/>
              </a:spcBef>
              <a:spcAft>
                <a:spcPct val="0"/>
              </a:spcAft>
            </a:pPr>
            <a:endParaRPr lang="ru-RU" altLang="ru-RU" sz="1800" i="1" dirty="0">
              <a:solidFill>
                <a:srgbClr val="220575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6" descr="http://www.kinder-smart.com.ua/00109327_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302418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780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Художественно-эстетическое развитие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marL="457200" lvl="0" indent="-273050" algn="l" eaLnBrk="0" fontAlgn="base" hangingPunct="0">
              <a:spcAft>
                <a:spcPts val="1200"/>
              </a:spcAft>
              <a:buClr>
                <a:srgbClr val="E0B602"/>
              </a:buClr>
              <a:buSzPct val="80000"/>
              <a:buFont typeface="Wingdings" pitchFamily="2" charset="2"/>
              <a:buChar char="q"/>
            </a:pPr>
            <a:r>
              <a:rPr kumimoji="0" lang="ru-RU" alt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1F2251"/>
                </a:solidFill>
                <a:effectLst/>
                <a:uLnTx/>
                <a:uFillTx/>
                <a:latin typeface="Arial" charset="0"/>
                <a:cs typeface="Arial" charset="0"/>
              </a:rPr>
              <a:t>Музыка</a:t>
            </a:r>
          </a:p>
          <a:p>
            <a:pPr marL="457200" lvl="0" indent="-273050" algn="l" eaLnBrk="0" fontAlgn="base" hangingPunct="0">
              <a:spcAft>
                <a:spcPct val="0"/>
              </a:spcAft>
              <a:buClr>
                <a:srgbClr val="E0B602"/>
              </a:buClr>
              <a:buSzPct val="80000"/>
              <a:buFont typeface="Wingdings" pitchFamily="2" charset="2"/>
              <a:buChar char="q"/>
            </a:pPr>
            <a:r>
              <a:rPr kumimoji="0" lang="ru-RU" alt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1F2251"/>
                </a:solidFill>
                <a:effectLst/>
                <a:uLnTx/>
                <a:uFillTx/>
                <a:latin typeface="Arial" charset="0"/>
                <a:cs typeface="Arial" charset="0"/>
              </a:rPr>
              <a:t>Художественное творчество</a:t>
            </a:r>
          </a:p>
          <a:p>
            <a:pPr marL="457200" lvl="0" indent="-273050" algn="just" eaLnBrk="0" fontAlgn="base" hangingPunct="0">
              <a:spcAft>
                <a:spcPct val="0"/>
              </a:spcAft>
              <a:buClr>
                <a:srgbClr val="E0B602"/>
              </a:buClr>
              <a:buSzPct val="80000"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2251"/>
                </a:solidFill>
                <a:effectLst/>
                <a:uLnTx/>
                <a:uFillTx/>
                <a:latin typeface="Arial" charset="0"/>
                <a:cs typeface="Arial" charset="0"/>
              </a:rPr>
              <a:t>- особенности содержания продуктивной деятельности</a:t>
            </a:r>
          </a:p>
          <a:p>
            <a:pPr marL="457200" lvl="0" indent="-273050" algn="just" eaLnBrk="0" fontAlgn="base" hangingPunct="0">
              <a:spcAft>
                <a:spcPts val="1200"/>
              </a:spcAft>
              <a:buClr>
                <a:srgbClr val="E0B602"/>
              </a:buClr>
              <a:buSzPct val="80000"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2251"/>
                </a:solidFill>
                <a:effectLst/>
                <a:uLnTx/>
                <a:uFillTx/>
                <a:latin typeface="Arial" charset="0"/>
                <a:cs typeface="Arial" charset="0"/>
              </a:rPr>
              <a:t>- взаимодействие с семьями в рамках художественно-эстетического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897785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936104"/>
          </a:xfrm>
        </p:spPr>
        <p:txBody>
          <a:bodyPr/>
          <a:lstStyle/>
          <a:p>
            <a:r>
              <a:rPr lang="ru-RU" altLang="ru-RU" sz="3600" b="1" dirty="0">
                <a:solidFill>
                  <a:srgbClr val="008000"/>
                </a:solidFill>
                <a:latin typeface="Arial" charset="0"/>
                <a:cs typeface="Times New Roman"/>
              </a:rPr>
              <a:t>Организационный раздел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056784" cy="4536504"/>
          </a:xfrm>
        </p:spPr>
        <p:txBody>
          <a:bodyPr>
            <a:normAutofit/>
          </a:bodyPr>
          <a:lstStyle/>
          <a:p>
            <a:pPr marL="457200" lvl="0" indent="-273050" algn="just" eaLnBrk="0" fontAlgn="base" hangingPunct="0">
              <a:spcAft>
                <a:spcPts val="600"/>
              </a:spcAft>
              <a:buClr>
                <a:srgbClr val="E0B602"/>
              </a:buClr>
              <a:buSzPct val="80000"/>
              <a:buFont typeface="Wingdings 2" pitchFamily="18" charset="2"/>
              <a:buChar char=""/>
            </a:pPr>
            <a:r>
              <a:rPr lang="ru-RU" altLang="ru-RU" sz="2400" kern="0" dirty="0">
                <a:solidFill>
                  <a:srgbClr val="1F2251"/>
                </a:solidFill>
                <a:latin typeface="Arial" charset="0"/>
              </a:rPr>
              <a:t>Материально-техническое обеспечение Программы</a:t>
            </a:r>
          </a:p>
          <a:p>
            <a:pPr marL="457200" lvl="0" indent="-273050" algn="just" eaLnBrk="0" fontAlgn="base" hangingPunct="0">
              <a:spcAft>
                <a:spcPts val="600"/>
              </a:spcAft>
              <a:buClr>
                <a:srgbClr val="E0B602"/>
              </a:buClr>
              <a:buSzPct val="80000"/>
              <a:buFont typeface="Wingdings 2" pitchFamily="18" charset="2"/>
              <a:buChar char=""/>
            </a:pPr>
            <a:r>
              <a:rPr lang="ru-RU" altLang="ru-RU" sz="2400" kern="0" dirty="0">
                <a:solidFill>
                  <a:srgbClr val="1F2251"/>
                </a:solidFill>
                <a:latin typeface="Arial" charset="0"/>
              </a:rPr>
              <a:t>Обеспечение методическими материалами и средствами обучения и воспитания</a:t>
            </a:r>
          </a:p>
          <a:p>
            <a:pPr marL="457200" lvl="0" indent="-273050" algn="just" eaLnBrk="0" fontAlgn="base" hangingPunct="0">
              <a:spcAft>
                <a:spcPts val="600"/>
              </a:spcAft>
              <a:buClr>
                <a:srgbClr val="E0B602"/>
              </a:buClr>
              <a:buSzPct val="80000"/>
              <a:buFont typeface="Wingdings 2" pitchFamily="18" charset="2"/>
              <a:buChar char=""/>
            </a:pPr>
            <a:r>
              <a:rPr lang="ru-RU" altLang="ru-RU" sz="2400" kern="0" dirty="0">
                <a:solidFill>
                  <a:srgbClr val="1F2251"/>
                </a:solidFill>
                <a:latin typeface="Arial" charset="0"/>
              </a:rPr>
              <a:t>Организация режима пребывания детей в образовательном учреждении</a:t>
            </a:r>
          </a:p>
          <a:p>
            <a:pPr marL="457200" lvl="0" indent="-273050" algn="just" eaLnBrk="0" fontAlgn="base" hangingPunct="0">
              <a:spcAft>
                <a:spcPts val="600"/>
              </a:spcAft>
              <a:buClr>
                <a:srgbClr val="E0B602"/>
              </a:buClr>
              <a:buSzPct val="80000"/>
              <a:buFont typeface="Wingdings 2" pitchFamily="18" charset="2"/>
              <a:buChar char=""/>
            </a:pPr>
            <a:r>
              <a:rPr lang="ru-RU" altLang="ru-RU" sz="2400" kern="0" dirty="0">
                <a:solidFill>
                  <a:srgbClr val="1F2251"/>
                </a:solidFill>
                <a:latin typeface="Arial" charset="0"/>
              </a:rPr>
              <a:t>Особенности традиционных событий, праздников, мероприятий</a:t>
            </a:r>
          </a:p>
          <a:p>
            <a:pPr marL="457200" lvl="0" indent="-273050" algn="just" eaLnBrk="0" fontAlgn="base" hangingPunct="0">
              <a:spcAft>
                <a:spcPct val="0"/>
              </a:spcAft>
              <a:buClr>
                <a:srgbClr val="E0B602"/>
              </a:buClr>
              <a:buSzPct val="80000"/>
              <a:buFont typeface="Wingdings 2" pitchFamily="18" charset="2"/>
              <a:buChar char=""/>
            </a:pPr>
            <a:r>
              <a:rPr lang="ru-RU" altLang="ru-RU" sz="2400" kern="0" dirty="0">
                <a:solidFill>
                  <a:srgbClr val="1F2251"/>
                </a:solidFill>
                <a:latin typeface="Arial" charset="0"/>
              </a:rPr>
              <a:t>Организация развивающей предметно-пространственной среды </a:t>
            </a:r>
          </a:p>
        </p:txBody>
      </p:sp>
    </p:spTree>
    <p:extLst>
      <p:ext uri="{BB962C8B-B14F-4D97-AF65-F5344CB8AC3E}">
        <p14:creationId xmlns:p14="http://schemas.microsoft.com/office/powerpoint/2010/main" val="4133707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" r="1460"/>
          <a:stretch>
            <a:fillRect/>
          </a:stretch>
        </p:blipFill>
        <p:spPr bwMode="auto">
          <a:xfrm>
            <a:off x="250825" y="333375"/>
            <a:ext cx="415290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C:\Documents and Settings\Admin\Рабочий стол\Фото Д.С\P_20180209_1653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2593340" cy="384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Documents and Settings\Admin\Рабочий стол\Фото Д.С\P_20180216_1144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72556"/>
            <a:ext cx="2364740" cy="420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35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675467"/>
            <a:ext cx="7992887" cy="3450696"/>
          </a:xfrm>
        </p:spPr>
        <p:txBody>
          <a:bodyPr>
            <a:normAutofit fontScale="92500"/>
          </a:bodyPr>
          <a:lstStyle/>
          <a:p>
            <a:r>
              <a:rPr lang="ru-RU" dirty="0"/>
              <a:t>Образовательная </a:t>
            </a:r>
            <a:r>
              <a:rPr lang="ru-RU" dirty="0" smtClean="0"/>
              <a:t>программа разработана </a:t>
            </a:r>
            <a:r>
              <a:rPr lang="ru-RU" dirty="0"/>
              <a:t>на </a:t>
            </a:r>
            <a:r>
              <a:rPr lang="ru-RU" dirty="0" smtClean="0"/>
              <a:t>основе Федерального </a:t>
            </a:r>
            <a:r>
              <a:rPr lang="ru-RU" dirty="0"/>
              <a:t>государственного</a:t>
            </a:r>
            <a:br>
              <a:rPr lang="ru-RU" dirty="0"/>
            </a:br>
            <a:r>
              <a:rPr lang="ru-RU" dirty="0"/>
              <a:t>образовательного </a:t>
            </a:r>
            <a:r>
              <a:rPr lang="ru-RU" dirty="0" smtClean="0"/>
              <a:t>стандарта дошкольного образования (ФГОС </a:t>
            </a:r>
            <a:r>
              <a:rPr lang="ru-RU" dirty="0"/>
              <a:t>ДО) (Приказ </a:t>
            </a:r>
            <a:r>
              <a:rPr lang="ru-RU" dirty="0" err="1"/>
              <a:t>МОиН</a:t>
            </a:r>
            <a:r>
              <a:rPr lang="ru-RU" dirty="0"/>
              <a:t> </a:t>
            </a:r>
            <a:r>
              <a:rPr lang="ru-RU" dirty="0" smtClean="0"/>
              <a:t>РФ № </a:t>
            </a:r>
            <a:r>
              <a:rPr lang="ru-RU" dirty="0"/>
              <a:t>1155 </a:t>
            </a:r>
            <a:r>
              <a:rPr lang="ru-RU" dirty="0" smtClean="0"/>
              <a:t>от 17 </a:t>
            </a:r>
            <a:r>
              <a:rPr lang="ru-RU" dirty="0"/>
              <a:t>октября 2013г) и с </a:t>
            </a:r>
            <a:r>
              <a:rPr lang="ru-RU" dirty="0" smtClean="0"/>
              <a:t>учётом авторской программы дошкольного образования «Радуга</a:t>
            </a:r>
            <a:r>
              <a:rPr lang="ru-RU" dirty="0"/>
              <a:t>» под редакцией </a:t>
            </a:r>
            <a:r>
              <a:rPr lang="ru-RU" dirty="0" err="1" smtClean="0"/>
              <a:t>ГризикТ.И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Приоритетное </a:t>
            </a:r>
            <a:r>
              <a:rPr lang="ru-RU" dirty="0"/>
              <a:t>направление ДОУ</a:t>
            </a:r>
            <a:r>
              <a:rPr lang="ru-RU" dirty="0" smtClean="0"/>
              <a:t>: «</a:t>
            </a:r>
            <a:r>
              <a:rPr lang="ru-RU" dirty="0"/>
              <a:t>Духовно – нравственное</a:t>
            </a:r>
            <a:br>
              <a:rPr lang="ru-RU" dirty="0"/>
            </a:br>
            <a:r>
              <a:rPr lang="ru-RU" dirty="0"/>
              <a:t>воспитание детей </a:t>
            </a:r>
            <a:r>
              <a:rPr lang="ru-RU" dirty="0" smtClean="0"/>
              <a:t>старшего дошкольного </a:t>
            </a:r>
            <a:r>
              <a:rPr lang="ru-RU" dirty="0"/>
              <a:t>возраста </a:t>
            </a:r>
            <a:r>
              <a:rPr lang="ru-RU" dirty="0" smtClean="0"/>
              <a:t>в условиях этнокультурной среды</a:t>
            </a:r>
            <a:r>
              <a:rPr lang="ru-RU" dirty="0"/>
              <a:t>».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053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10" y="0"/>
            <a:ext cx="7073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02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9664" y="404664"/>
            <a:ext cx="7772400" cy="1224136"/>
          </a:xfrm>
        </p:spPr>
        <p:txBody>
          <a:bodyPr>
            <a:normAutofit fontScale="90000"/>
          </a:bodyPr>
          <a:lstStyle/>
          <a:p>
            <a:pPr indent="340360">
              <a:spcAft>
                <a:spcPts val="0"/>
              </a:spcAft>
            </a:pPr>
            <a:r>
              <a:rPr lang="ru-RU" b="1" dirty="0"/>
              <a:t>Основные принципы дошкольного образования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2105247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38338"/>
            <a:ext cx="7704855" cy="35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775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ru-RU" altLang="ru-RU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ЦЕЛЕВОЙ </a:t>
            </a:r>
            <a:r>
              <a:rPr lang="ru-RU" altLang="ru-RU" sz="2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РАЗДЕЛ</a:t>
            </a:r>
          </a:p>
          <a:p>
            <a:pPr marL="0" lvl="0" indent="0"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ru-RU" altLang="ru-RU" sz="24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ru-RU" altLang="ru-RU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СОДЕРЖАТЕЛЬНЫЙ </a:t>
            </a:r>
            <a:r>
              <a:rPr lang="ru-RU" altLang="ru-RU" sz="2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РАЗДЕЛ</a:t>
            </a:r>
          </a:p>
          <a:p>
            <a:pPr marL="0" indent="0" algn="ctr">
              <a:spcBef>
                <a:spcPct val="50000"/>
              </a:spcBef>
              <a:buNone/>
            </a:pPr>
            <a:endParaRPr lang="ru-RU" altLang="ru-RU" sz="2400" b="1" dirty="0" smtClean="0"/>
          </a:p>
          <a:p>
            <a:pPr marL="0" indent="0" algn="ctr">
              <a:spcBef>
                <a:spcPct val="50000"/>
              </a:spcBef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ОРГАНИЗАЦИОННЫЙ РАЗДЕЛ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008000"/>
                </a:solidFill>
                <a:latin typeface="Arial" charset="0"/>
                <a:cs typeface="Arial" charset="0"/>
              </a:rPr>
              <a:t>Структура </a:t>
            </a:r>
            <a:br>
              <a:rPr lang="ru-RU" altLang="ru-RU" sz="3600" b="1" dirty="0">
                <a:solidFill>
                  <a:srgbClr val="008000"/>
                </a:solidFill>
                <a:latin typeface="Arial" charset="0"/>
                <a:cs typeface="Arial" charset="0"/>
              </a:rPr>
            </a:br>
            <a:r>
              <a:rPr lang="ru-RU" altLang="ru-RU" sz="3600" b="1" dirty="0">
                <a:solidFill>
                  <a:srgbClr val="008000"/>
                </a:solidFill>
                <a:latin typeface="Arial" charset="0"/>
                <a:cs typeface="Arial" charset="0"/>
              </a:rPr>
              <a:t>образовательной Программы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042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000" b="1" dirty="0">
                <a:solidFill>
                  <a:srgbClr val="C00000"/>
                </a:solidFill>
                <a:latin typeface="Arial" charset="0"/>
                <a:cs typeface="Times New Roman"/>
              </a:rPr>
              <a:t>Целевой раздел - ПОЯСНИТЕЛЬНАЯ ЗАПИСКА</a:t>
            </a:r>
            <a:r>
              <a:rPr lang="ru-RU" altLang="ru-RU" sz="5300" b="1" dirty="0">
                <a:solidFill>
                  <a:srgbClr val="C00000"/>
                </a:solidFill>
                <a:latin typeface="Bodoni MT" pitchFamily="18" charset="0"/>
                <a:cs typeface="Times New Roman"/>
              </a:rPr>
              <a:t> </a:t>
            </a:r>
            <a:r>
              <a:rPr lang="ru-RU" altLang="ru-RU" sz="5300" b="1" dirty="0">
                <a:solidFill>
                  <a:srgbClr val="171B73"/>
                </a:solidFill>
                <a:latin typeface="Arial" charset="0"/>
                <a:cs typeface="Times New Roman"/>
              </a:rPr>
              <a:t/>
            </a:r>
            <a:br>
              <a:rPr lang="ru-RU" altLang="ru-RU" sz="5300" b="1" dirty="0">
                <a:solidFill>
                  <a:srgbClr val="171B73"/>
                </a:solidFill>
                <a:latin typeface="Arial" charset="0"/>
                <a:cs typeface="Times New Roman"/>
              </a:rPr>
            </a:br>
            <a:r>
              <a:rPr lang="ru-RU" altLang="ru-RU" sz="2600" b="1" dirty="0">
                <a:solidFill>
                  <a:srgbClr val="008000"/>
                </a:solidFill>
                <a:latin typeface="Arial" charset="0"/>
                <a:cs typeface="Times New Roman"/>
              </a:rPr>
              <a:t>Программа  разработана </a:t>
            </a:r>
            <a:br>
              <a:rPr lang="ru-RU" altLang="ru-RU" sz="2600" b="1" dirty="0">
                <a:solidFill>
                  <a:srgbClr val="008000"/>
                </a:solidFill>
                <a:latin typeface="Arial" charset="0"/>
                <a:cs typeface="Times New Roman"/>
              </a:rPr>
            </a:br>
            <a:r>
              <a:rPr lang="ru-RU" altLang="ru-RU" sz="2600" b="1" dirty="0">
                <a:solidFill>
                  <a:srgbClr val="008000"/>
                </a:solidFill>
                <a:latin typeface="Arial" charset="0"/>
                <a:cs typeface="Times New Roman"/>
              </a:rPr>
              <a:t>в соответствии с требованиями основных нормативных документов: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457200" lvl="0" indent="-273050" algn="l" eaLnBrk="0" fontAlgn="base" hangingPunct="0">
              <a:spcAft>
                <a:spcPct val="0"/>
              </a:spcAft>
              <a:buClr>
                <a:srgbClr val="E0B602"/>
              </a:buClr>
              <a:buSzPct val="80000"/>
              <a:buFont typeface="Wingdings 2" pitchFamily="18" charset="2"/>
              <a:buChar char=""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3057"/>
                </a:solidFill>
                <a:effectLst/>
                <a:uLnTx/>
                <a:uFillTx/>
                <a:latin typeface="Arial" charset="0"/>
                <a:cs typeface="Arial" charset="0"/>
              </a:rPr>
              <a:t>Конвенцией ООН о правах ребёнка,</a:t>
            </a:r>
          </a:p>
          <a:p>
            <a:pPr marL="457200" lvl="0" indent="-273050" algn="l" eaLnBrk="0" fontAlgn="base" hangingPunct="0">
              <a:spcAft>
                <a:spcPct val="0"/>
              </a:spcAft>
              <a:buClr>
                <a:srgbClr val="E0B602"/>
              </a:buClr>
              <a:buSzPct val="80000"/>
            </a:pPr>
            <a:endParaRPr kumimoji="0" lang="ru-RU" alt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233057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457200" lvl="0" indent="-273050" algn="l" eaLnBrk="0" fontAlgn="base" hangingPunct="0">
              <a:spcAft>
                <a:spcPct val="0"/>
              </a:spcAft>
              <a:buClr>
                <a:srgbClr val="E0B602"/>
              </a:buClr>
              <a:buSzPct val="80000"/>
              <a:buFont typeface="Wingdings 2" pitchFamily="18" charset="2"/>
              <a:buChar char=""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3057"/>
                </a:solidFill>
                <a:effectLst/>
                <a:uLnTx/>
                <a:uFillTx/>
                <a:latin typeface="Arial" charset="0"/>
                <a:cs typeface="Arial" charset="0"/>
              </a:rPr>
              <a:t>Федеральным законом от 29 декабря 2012 г.  № 273-ФЗ «Об образовании в Российской Федерации», </a:t>
            </a:r>
          </a:p>
          <a:p>
            <a:pPr marL="457200" lvl="0" indent="-273050" algn="l" eaLnBrk="0" fontAlgn="base" hangingPunct="0">
              <a:spcAft>
                <a:spcPct val="0"/>
              </a:spcAft>
              <a:buClr>
                <a:srgbClr val="E0B602"/>
              </a:buClr>
              <a:buSzPct val="80000"/>
            </a:pPr>
            <a:endParaRPr kumimoji="0" lang="ru-RU" alt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233057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457200" lvl="0" indent="-273050" algn="l" eaLnBrk="0" fontAlgn="base" hangingPunct="0">
              <a:spcAft>
                <a:spcPct val="0"/>
              </a:spcAft>
              <a:buClr>
                <a:srgbClr val="E0B602"/>
              </a:buClr>
              <a:buSzPct val="80000"/>
              <a:buFont typeface="Wingdings 2" pitchFamily="18" charset="2"/>
              <a:buChar char=""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3057"/>
                </a:solidFill>
                <a:effectLst/>
                <a:uLnTx/>
                <a:uFillTx/>
                <a:latin typeface="Arial" charset="0"/>
                <a:cs typeface="Arial" charset="0"/>
              </a:rPr>
              <a:t>Приказом Министерства образования и науки Российской Федерации от 17 октября 2013г. №1155 «Об утверждении федерального государственного образовательного стандарта дошкольного образования»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20688"/>
            <a:ext cx="18097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229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800" b="1" dirty="0">
                <a:solidFill>
                  <a:srgbClr val="171B73"/>
                </a:solidFill>
                <a:latin typeface="Arial" charset="0"/>
                <a:cs typeface="Times New Roman"/>
              </a:rPr>
              <a:t>Программа обеспечивает развитие детей дошкольного возраста в различных видах деятельности с учетом их возрастных и индивидуальных особенностей по основным образовательным областям: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marL="457200" lvl="0" indent="-273050" algn="l" eaLnBrk="0" fontAlgn="base" hangingPunct="0">
              <a:spcAft>
                <a:spcPct val="0"/>
              </a:spcAft>
              <a:buClr>
                <a:srgbClr val="E0B602"/>
              </a:buClr>
              <a:buSzPct val="80000"/>
              <a:buFont typeface="Wingdings 2" pitchFamily="18" charset="2"/>
              <a:buChar char=""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F2251"/>
                </a:solidFill>
                <a:effectLst/>
                <a:uLnTx/>
                <a:uFillTx/>
                <a:latin typeface="Arial" charset="0"/>
                <a:cs typeface="Arial" charset="0"/>
              </a:rPr>
              <a:t>социально-коммуникативное развитие,</a:t>
            </a:r>
          </a:p>
          <a:p>
            <a:pPr marL="457200" lvl="0" indent="-273050" algn="l" eaLnBrk="0" fontAlgn="base" hangingPunct="0">
              <a:spcAft>
                <a:spcPct val="0"/>
              </a:spcAft>
              <a:buClr>
                <a:srgbClr val="E0B602"/>
              </a:buClr>
              <a:buSzPct val="80000"/>
              <a:buFont typeface="Wingdings 2" pitchFamily="18" charset="2"/>
              <a:buChar char=""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F2251"/>
                </a:solidFill>
                <a:effectLst/>
                <a:uLnTx/>
                <a:uFillTx/>
                <a:latin typeface="Arial" charset="0"/>
                <a:cs typeface="Arial" charset="0"/>
              </a:rPr>
              <a:t>познавательное развитие,</a:t>
            </a:r>
          </a:p>
          <a:p>
            <a:pPr marL="457200" lvl="0" indent="-273050" algn="l" eaLnBrk="0" fontAlgn="base" hangingPunct="0">
              <a:spcAft>
                <a:spcPct val="0"/>
              </a:spcAft>
              <a:buClr>
                <a:srgbClr val="E0B602"/>
              </a:buClr>
              <a:buSzPct val="80000"/>
              <a:buFont typeface="Wingdings 2" pitchFamily="18" charset="2"/>
              <a:buChar char=""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F2251"/>
                </a:solidFill>
                <a:effectLst/>
                <a:uLnTx/>
                <a:uFillTx/>
                <a:latin typeface="Arial" charset="0"/>
                <a:cs typeface="Arial" charset="0"/>
              </a:rPr>
              <a:t>речевое развитие,</a:t>
            </a:r>
          </a:p>
          <a:p>
            <a:pPr marL="457200" lvl="0" indent="-273050" algn="l" eaLnBrk="0" fontAlgn="base" hangingPunct="0">
              <a:spcAft>
                <a:spcPct val="0"/>
              </a:spcAft>
              <a:buClr>
                <a:srgbClr val="E0B602"/>
              </a:buClr>
              <a:buSzPct val="80000"/>
              <a:buFont typeface="Wingdings 2" pitchFamily="18" charset="2"/>
              <a:buChar char=""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F2251"/>
                </a:solidFill>
                <a:effectLst/>
                <a:uLnTx/>
                <a:uFillTx/>
                <a:latin typeface="Arial" charset="0"/>
                <a:cs typeface="Arial" charset="0"/>
              </a:rPr>
              <a:t>художественно-эстетическое развитие,</a:t>
            </a:r>
          </a:p>
          <a:p>
            <a:pPr marL="457200" lvl="0" indent="-273050" algn="l" eaLnBrk="0" fontAlgn="base" hangingPunct="0">
              <a:spcAft>
                <a:spcPct val="0"/>
              </a:spcAft>
              <a:buClr>
                <a:srgbClr val="E0B602"/>
              </a:buClr>
              <a:buSzPct val="80000"/>
              <a:buFont typeface="Wingdings 2" pitchFamily="18" charset="2"/>
              <a:buChar char=""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F2251"/>
                </a:solidFill>
                <a:effectLst/>
                <a:uLnTx/>
                <a:uFillTx/>
                <a:latin typeface="Arial" charset="0"/>
                <a:cs typeface="Arial" charset="0"/>
              </a:rPr>
              <a:t>физическое развитие</a:t>
            </a:r>
            <a:endParaRPr lang="ru-RU" dirty="0"/>
          </a:p>
        </p:txBody>
      </p:sp>
      <p:pic>
        <p:nvPicPr>
          <p:cNvPr id="4" name="Picture 6" descr="http://www.kinder-smart.com.ua/00109327_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95838"/>
            <a:ext cx="302418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188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171B73"/>
                </a:solidFill>
                <a:latin typeface="Arial" charset="0"/>
                <a:cs typeface="Times New Roman"/>
              </a:rPr>
              <a:t/>
            </a:r>
            <a:br>
              <a:rPr lang="ru-RU" altLang="ru-RU" sz="3600" b="1" dirty="0" smtClean="0">
                <a:solidFill>
                  <a:srgbClr val="171B73"/>
                </a:solidFill>
                <a:latin typeface="Arial" charset="0"/>
                <a:cs typeface="Times New Roman"/>
              </a:rPr>
            </a:br>
            <a:r>
              <a:rPr lang="ru-RU" altLang="ru-RU" sz="3600" b="1" dirty="0" smtClean="0">
                <a:solidFill>
                  <a:srgbClr val="171B73"/>
                </a:solidFill>
                <a:latin typeface="Arial" charset="0"/>
                <a:cs typeface="Times New Roman"/>
              </a:rPr>
              <a:t>Цель </a:t>
            </a:r>
            <a:r>
              <a:rPr lang="ru-RU" altLang="ru-RU" sz="3600" b="1" dirty="0">
                <a:solidFill>
                  <a:srgbClr val="171B73"/>
                </a:solidFill>
                <a:latin typeface="Arial" charset="0"/>
                <a:cs typeface="Times New Roman"/>
              </a:rPr>
              <a:t/>
            </a:r>
            <a:br>
              <a:rPr lang="ru-RU" altLang="ru-RU" sz="3600" b="1" dirty="0">
                <a:solidFill>
                  <a:srgbClr val="171B73"/>
                </a:solidFill>
                <a:latin typeface="Arial" charset="0"/>
                <a:cs typeface="Times New Roman"/>
              </a:rPr>
            </a:br>
            <a:r>
              <a:rPr lang="ru-RU" altLang="ru-RU" sz="3600" b="1" dirty="0">
                <a:solidFill>
                  <a:srgbClr val="171B73"/>
                </a:solidFill>
                <a:latin typeface="Arial" charset="0"/>
                <a:cs typeface="Times New Roman"/>
              </a:rPr>
              <a:t>образовательной Программы 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1872208"/>
          </a:xfrm>
        </p:spPr>
        <p:txBody>
          <a:bodyPr>
            <a:normAutofit lnSpcReduction="10000"/>
          </a:bodyPr>
          <a:lstStyle/>
          <a:p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51636"/>
                </a:solidFill>
                <a:effectLst/>
                <a:uLnTx/>
                <a:uFillTx/>
                <a:latin typeface="Arial" charset="0"/>
                <a:cs typeface="Arial" charset="0"/>
              </a:rPr>
              <a:t>развитие личности детей дошкольного возраста в различных видах общения и деятельности с учётом их возрастных, индивидуальных, психологических и физиологических  особенностей </a:t>
            </a:r>
            <a:endParaRPr lang="ru-RU" dirty="0"/>
          </a:p>
        </p:txBody>
      </p:sp>
      <p:pic>
        <p:nvPicPr>
          <p:cNvPr id="4" name="Picture 6" descr="http://www.yabooza.ru/public/uploads/news/28/big/IMG_1bc5444361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3925888"/>
            <a:ext cx="33845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936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724</TotalTime>
  <Words>350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КРАТКАЯ ПРЕЗЕНТАЦИЯ ОСНОВНОЙ ОБРАЗОВАТЕЛЬНОЙ ПРОГРАММЫ ДОШКОЛЬНОГО ОБРАЗОВАНИЯ  в соответствии ФГОС дошкольного образования                              2015 </vt:lpstr>
      <vt:lpstr>Презентация PowerPoint</vt:lpstr>
      <vt:lpstr>Презентация PowerPoint</vt:lpstr>
      <vt:lpstr>Презентация PowerPoint</vt:lpstr>
      <vt:lpstr>Основные принципы дошкольного образования</vt:lpstr>
      <vt:lpstr>Структура  образовательной Программы</vt:lpstr>
      <vt:lpstr>Целевой раздел - ПОЯСНИТЕЛЬНАЯ ЗАПИСКА  Программа  разработана  в соответствии с требованиями основных нормативных документов:</vt:lpstr>
      <vt:lpstr>Программа обеспечивает развитие детей дошкольного возраста в различных видах деятельности с учетом их возрастных и индивидуальных особенностей по основным образовательным областям:</vt:lpstr>
      <vt:lpstr> Цель  образовательной Программы :</vt:lpstr>
      <vt:lpstr>Программа направлена на решение задач:</vt:lpstr>
      <vt:lpstr>Особенности развития детей, воспитывающихся в образовательном учреждении (в каждой возрастной подгруппе) Планируемые результаты освоения образовательной Программы ДОУ   </vt:lpstr>
      <vt:lpstr>Содержательный раздел</vt:lpstr>
      <vt:lpstr>Презентация PowerPoint</vt:lpstr>
      <vt:lpstr>Речевое развитие  чтение  художественной литературы                              развитие речи </vt:lpstr>
      <vt:lpstr>Художественно-эстетическое развитие </vt:lpstr>
      <vt:lpstr>Организационный раздел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ОСНОВНОЙ ОБРАЗОВАТЕЛЬНОЙ ПРОГРАММЫ ДОШКОЛЬНОГО ОБРАЗОВАНИЯ  </dc:title>
  <dc:creator>User</dc:creator>
  <cp:lastModifiedBy>User</cp:lastModifiedBy>
  <cp:revision>13</cp:revision>
  <dcterms:created xsi:type="dcterms:W3CDTF">2018-11-03T07:31:35Z</dcterms:created>
  <dcterms:modified xsi:type="dcterms:W3CDTF">2018-11-07T12:24:53Z</dcterms:modified>
</cp:coreProperties>
</file>