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59" r:id="rId6"/>
    <p:sldId id="264" r:id="rId7"/>
    <p:sldId id="260" r:id="rId8"/>
    <p:sldId id="265" r:id="rId9"/>
    <p:sldId id="261" r:id="rId10"/>
    <p:sldId id="262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7232DE3-4A7B-4171-BD3D-138C8494D43A}" type="datetimeFigureOut">
              <a:rPr lang="ru-RU" smtClean="0"/>
              <a:t>03.10.2021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8CC464-326B-4791-897D-F704ED46B05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32DE3-4A7B-4171-BD3D-138C8494D43A}" type="datetimeFigureOut">
              <a:rPr lang="ru-RU" smtClean="0"/>
              <a:t>03.10.2021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CC464-326B-4791-897D-F704ED46B0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7232DE3-4A7B-4171-BD3D-138C8494D43A}" type="datetimeFigureOut">
              <a:rPr lang="ru-RU" smtClean="0"/>
              <a:t>03.10.2021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C8CC464-326B-4791-897D-F704ED46B05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32DE3-4A7B-4171-BD3D-138C8494D43A}" type="datetimeFigureOut">
              <a:rPr lang="ru-RU" smtClean="0"/>
              <a:t>03.10.2021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C8CC464-326B-4791-897D-F704ED46B05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32DE3-4A7B-4171-BD3D-138C8494D43A}" type="datetimeFigureOut">
              <a:rPr lang="ru-RU" smtClean="0"/>
              <a:t>03.10.2021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C8CC464-326B-4791-897D-F704ED46B056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7232DE3-4A7B-4171-BD3D-138C8494D43A}" type="datetimeFigureOut">
              <a:rPr lang="ru-RU" smtClean="0"/>
              <a:t>03.10.2021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C8CC464-326B-4791-897D-F704ED46B056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7232DE3-4A7B-4171-BD3D-138C8494D43A}" type="datetimeFigureOut">
              <a:rPr lang="ru-RU" smtClean="0"/>
              <a:t>03.10.2021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C8CC464-326B-4791-897D-F704ED46B056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32DE3-4A7B-4171-BD3D-138C8494D43A}" type="datetimeFigureOut">
              <a:rPr lang="ru-RU" smtClean="0"/>
              <a:t>03.10.2021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C8CC464-326B-4791-897D-F704ED46B0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32DE3-4A7B-4171-BD3D-138C8494D43A}" type="datetimeFigureOut">
              <a:rPr lang="ru-RU" smtClean="0"/>
              <a:t>03.10.2021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8CC464-326B-4791-897D-F704ED46B0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32DE3-4A7B-4171-BD3D-138C8494D43A}" type="datetimeFigureOut">
              <a:rPr lang="ru-RU" smtClean="0"/>
              <a:t>03.10.2021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C8CC464-326B-4791-897D-F704ED46B05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7232DE3-4A7B-4171-BD3D-138C8494D43A}" type="datetimeFigureOut">
              <a:rPr lang="ru-RU" smtClean="0"/>
              <a:t>03.10.2021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C8CC464-326B-4791-897D-F704ED46B056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7232DE3-4A7B-4171-BD3D-138C8494D43A}" type="datetimeFigureOut">
              <a:rPr lang="ru-RU" smtClean="0"/>
              <a:t>03.10.2021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C8CC464-326B-4791-897D-F704ED46B05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Подготовка к итоговому сочинению 2021/2022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Направления ИС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8153400" cy="9906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5. Кому на Руси жить хорошо? — вопрос гражданина.</a:t>
            </a:r>
            <a:br>
              <a:rPr lang="ru-RU" sz="3600" b="1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Тематическое направление сформулировано с отсылкой к известной поэме Н. А. Некрасова, 200-летие со дня рождения которого отмечается в конце 2021 г. Поставленный вопрос дает возможность рассуждать о самом понятии «гражданин», об общественной справедливости и личной ответственности гражданина, о счастье и долге, о причинах социальных пороков и способах их устранения, о необходимости помогать тем, у кого возникли жизненные проблемы, о путях совершенствования общественного и государственного устройства.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Темы сочинений, ориентированные на широкий круг социально-философских вопросов, позволят соотнести историю и современность, опереться на читательский кругозор и опыт социально-значимой деятельности выпускника.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При раскрытии тем этого направления можно привлечь для аргументации примеры из художественной, исторической, психологической, философской литературы и публицистики, обозначая при их интерпретации свою гражданскую и нравственную позицию.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Л.Н.Толстой «Война </a:t>
            </a:r>
            <a:r>
              <a:rPr lang="ru-RU" dirty="0" smtClean="0"/>
              <a:t>и мир»</a:t>
            </a:r>
          </a:p>
          <a:p>
            <a:r>
              <a:rPr lang="ru-RU" dirty="0" smtClean="0"/>
              <a:t>Ф.М.Достоевский «Преступление </a:t>
            </a:r>
            <a:r>
              <a:rPr lang="ru-RU" dirty="0" smtClean="0"/>
              <a:t>и наказание»</a:t>
            </a:r>
          </a:p>
          <a:p>
            <a:r>
              <a:rPr lang="ru-RU" dirty="0" smtClean="0"/>
              <a:t>М.А.Шолохов «Тихий </a:t>
            </a:r>
            <a:r>
              <a:rPr lang="ru-RU" dirty="0" smtClean="0"/>
              <a:t>Дон»</a:t>
            </a:r>
          </a:p>
          <a:p>
            <a:r>
              <a:rPr lang="ru-RU" dirty="0" smtClean="0"/>
              <a:t>Н.С.Лесков «Левша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И.С. Тургенев «Отцы </a:t>
            </a:r>
            <a:r>
              <a:rPr lang="ru-RU" dirty="0" smtClean="0"/>
              <a:t>и дети»</a:t>
            </a:r>
          </a:p>
          <a:p>
            <a:r>
              <a:rPr lang="ru-RU" dirty="0" smtClean="0"/>
              <a:t>Н</a:t>
            </a:r>
            <a:r>
              <a:rPr lang="ru-RU" dirty="0" smtClean="0"/>
              <a:t>. Гоголь «Мертвые души», «Ревизор»</a:t>
            </a:r>
          </a:p>
          <a:p>
            <a:r>
              <a:rPr lang="ru-RU" dirty="0" smtClean="0"/>
              <a:t>И. Гончаров «Обломов»</a:t>
            </a:r>
          </a:p>
          <a:p>
            <a:r>
              <a:rPr lang="ru-RU" dirty="0" smtClean="0"/>
              <a:t>А. Чехов «Человек в футляре»</a:t>
            </a:r>
          </a:p>
          <a:p>
            <a:r>
              <a:rPr lang="ru-RU" dirty="0" smtClean="0"/>
              <a:t>М. Салтыков-Щедрин «История одного города»</a:t>
            </a:r>
          </a:p>
          <a:p>
            <a:r>
              <a:rPr lang="ru-RU" dirty="0" smtClean="0"/>
              <a:t>А. Островский «Гроза»</a:t>
            </a:r>
          </a:p>
          <a:p>
            <a:r>
              <a:rPr lang="ru-RU" dirty="0" smtClean="0"/>
              <a:t>А. Грибоедов «Горе от ума»</a:t>
            </a:r>
          </a:p>
          <a:p>
            <a:pPr fontAlgn="base"/>
            <a:r>
              <a:rPr lang="ru-RU" dirty="0" smtClean="0"/>
              <a:t>Д. Фонвизин «Недоросль»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>1. Человек путешествующий: дорога в жизни человека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 </a:t>
            </a:r>
            <a:r>
              <a:rPr lang="ru-RU" dirty="0" smtClean="0"/>
              <a:t>Размышление </a:t>
            </a:r>
            <a:r>
              <a:rPr lang="ru-RU" dirty="0" smtClean="0"/>
              <a:t>о дороге: реальной, воображаемой, книжной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 </a:t>
            </a:r>
            <a:r>
              <a:rPr lang="ru-RU" dirty="0" smtClean="0"/>
              <a:t>Личный опыт </a:t>
            </a:r>
            <a:r>
              <a:rPr lang="ru-RU" dirty="0" smtClean="0"/>
              <a:t>путешествий и </a:t>
            </a:r>
            <a:r>
              <a:rPr lang="ru-RU" dirty="0" smtClean="0"/>
              <a:t>путевые </a:t>
            </a:r>
            <a:r>
              <a:rPr lang="ru-RU" dirty="0" smtClean="0"/>
              <a:t>впечатлениях других людей, </a:t>
            </a:r>
            <a:r>
              <a:rPr lang="ru-RU" dirty="0" smtClean="0"/>
              <a:t>дорожные приключения </a:t>
            </a:r>
            <a:r>
              <a:rPr lang="ru-RU" dirty="0" smtClean="0"/>
              <a:t>литературных героев, </a:t>
            </a:r>
            <a:r>
              <a:rPr lang="ru-RU" dirty="0" smtClean="0"/>
              <a:t>фантазийные перемещения </a:t>
            </a:r>
            <a:r>
              <a:rPr lang="ru-RU" dirty="0" smtClean="0"/>
              <a:t>во времени и в пространстве,  </a:t>
            </a:r>
            <a:r>
              <a:rPr lang="ru-RU" dirty="0" smtClean="0"/>
              <a:t>тема </a:t>
            </a:r>
            <a:r>
              <a:rPr lang="ru-RU" dirty="0" smtClean="0"/>
              <a:t>дороги в </a:t>
            </a:r>
            <a:r>
              <a:rPr lang="ru-RU" u="sng" dirty="0" smtClean="0"/>
              <a:t>произведениях </a:t>
            </a:r>
            <a:r>
              <a:rPr lang="ru-RU" u="sng" dirty="0" smtClean="0"/>
              <a:t>искусства. </a:t>
            </a:r>
            <a:r>
              <a:rPr lang="ru-RU" dirty="0" smtClean="0"/>
              <a:t>Понимание </a:t>
            </a:r>
            <a:r>
              <a:rPr lang="ru-RU" dirty="0" smtClean="0"/>
              <a:t>дороги как пути научных исследований и творческих </a:t>
            </a:r>
            <a:r>
              <a:rPr lang="ru-RU" dirty="0" smtClean="0"/>
              <a:t>поисков, символическое значение дороги. Рассуждение </a:t>
            </a:r>
            <a:r>
              <a:rPr lang="ru-RU" dirty="0" smtClean="0"/>
              <a:t>о том, как человек на жизненном </a:t>
            </a:r>
            <a:r>
              <a:rPr lang="ru-RU" u="sng" dirty="0" smtClean="0"/>
              <a:t>пути</a:t>
            </a:r>
            <a:r>
              <a:rPr lang="ru-RU" dirty="0" smtClean="0"/>
              <a:t> обретает практический и духовный опыт, меняется, лучше понимает самого себя и других людей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Обращение </a:t>
            </a:r>
            <a:r>
              <a:rPr lang="ru-RU" dirty="0" smtClean="0"/>
              <a:t>к художественной, философской, психологической, краеведческой, научной литературе, мемуарам, дневникам, </a:t>
            </a:r>
            <a:r>
              <a:rPr lang="ru-RU" dirty="0" err="1" smtClean="0"/>
              <a:t>травелогам</a:t>
            </a:r>
            <a:r>
              <a:rPr lang="ru-RU" dirty="0" smtClean="0"/>
              <a:t>* </a:t>
            </a:r>
            <a:r>
              <a:rPr lang="ru-RU" dirty="0" smtClean="0"/>
              <a:t>и </a:t>
            </a:r>
            <a:r>
              <a:rPr lang="ru-RU" dirty="0" smtClean="0"/>
              <a:t>публицистике </a:t>
            </a:r>
            <a:r>
              <a:rPr lang="ru-RU" dirty="0" smtClean="0"/>
              <a:t>позволит рассмотреть </a:t>
            </a:r>
            <a:r>
              <a:rPr lang="ru-RU" b="1" dirty="0" smtClean="0"/>
              <a:t>путешествие как важное средство познания действительности и внутреннего мира человека</a:t>
            </a:r>
            <a:r>
              <a:rPr lang="ru-RU" b="1" dirty="0" smtClean="0"/>
              <a:t>.</a:t>
            </a:r>
          </a:p>
          <a:p>
            <a:pPr>
              <a:buNone/>
            </a:pP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*</a:t>
            </a:r>
            <a:r>
              <a:rPr lang="ru-RU" dirty="0" err="1" smtClean="0"/>
              <a:t>Травелог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fontAlgn="t"/>
            <a:r>
              <a:rPr lang="ru-RU" dirty="0" smtClean="0"/>
              <a:t>Повествование </a:t>
            </a:r>
            <a:r>
              <a:rPr lang="ru-RU" dirty="0" smtClean="0"/>
              <a:t>или </a:t>
            </a:r>
            <a:r>
              <a:rPr lang="ru-RU" dirty="0" smtClean="0"/>
              <a:t>отчёт </a:t>
            </a:r>
            <a:r>
              <a:rPr lang="ru-RU" dirty="0" smtClean="0"/>
              <a:t>о путешествии, </a:t>
            </a:r>
            <a:r>
              <a:rPr lang="ru-RU" dirty="0" smtClean="0"/>
              <a:t>дополненный </a:t>
            </a:r>
            <a:r>
              <a:rPr lang="ru-RU" dirty="0" smtClean="0"/>
              <a:t>как хронологией поездки, так и субъективными переживаниями, впечатлениями автора, вызванными увиденным или пережитым.</a:t>
            </a:r>
            <a:endParaRPr lang="ru-RU" dirty="0" smtClean="0"/>
          </a:p>
          <a:p>
            <a:pPr fontAlgn="t"/>
            <a:r>
              <a:rPr lang="ru-RU" dirty="0" smtClean="0"/>
              <a:t>Основной жанрообразующей </a:t>
            </a:r>
            <a:r>
              <a:rPr lang="ru-RU" dirty="0" smtClean="0"/>
              <a:t>чертой </a:t>
            </a:r>
            <a:r>
              <a:rPr lang="ru-RU" dirty="0" err="1" smtClean="0"/>
              <a:t>травелога</a:t>
            </a:r>
            <a:r>
              <a:rPr lang="ru-RU" dirty="0" smtClean="0"/>
              <a:t> является </a:t>
            </a:r>
            <a:r>
              <a:rPr lang="ru-RU" dirty="0" smtClean="0"/>
              <a:t>стремление к достоверному </a:t>
            </a:r>
            <a:r>
              <a:rPr lang="ru-RU" dirty="0" smtClean="0"/>
              <a:t>изображению «чужого</a:t>
            </a:r>
            <a:r>
              <a:rPr lang="ru-RU" dirty="0" smtClean="0"/>
              <a:t>» мира, пропущенного через </a:t>
            </a:r>
            <a:r>
              <a:rPr lang="ru-RU" dirty="0" smtClean="0"/>
              <a:t>восприятие путешественника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12800" dirty="0" smtClean="0"/>
              <a:t>«Кому на Руси жить хорошо»</a:t>
            </a:r>
          </a:p>
          <a:p>
            <a:r>
              <a:rPr lang="ru-RU" sz="12800" dirty="0" smtClean="0"/>
              <a:t>А.С. Пушкин «Евгений Онегин»</a:t>
            </a:r>
          </a:p>
          <a:p>
            <a:r>
              <a:rPr lang="ru-RU" sz="12800" dirty="0" smtClean="0"/>
              <a:t>«Путешествие из Петербурга в Москву»</a:t>
            </a:r>
          </a:p>
          <a:p>
            <a:r>
              <a:rPr lang="ru-RU" sz="12800" dirty="0" smtClean="0"/>
              <a:t>А.С. Пушкин «Капитанская дочка»</a:t>
            </a:r>
          </a:p>
          <a:p>
            <a:pPr>
              <a:buNone/>
            </a:pPr>
            <a:r>
              <a:rPr lang="ru-RU" sz="8000" dirty="0" smtClean="0"/>
              <a:t/>
            </a:r>
            <a:br>
              <a:rPr lang="ru-RU" sz="80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 fontAlgn="base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sz="3200" dirty="0" smtClean="0"/>
          </a:p>
          <a:p>
            <a:r>
              <a:rPr lang="ru-RU" sz="11200" dirty="0" smtClean="0"/>
              <a:t>Джеймс Джойс «</a:t>
            </a:r>
            <a:r>
              <a:rPr lang="ru-RU" sz="11200" dirty="0" err="1" smtClean="0"/>
              <a:t>Эвелин</a:t>
            </a:r>
            <a:r>
              <a:rPr lang="ru-RU" sz="11200" dirty="0" smtClean="0"/>
              <a:t>»</a:t>
            </a:r>
          </a:p>
          <a:p>
            <a:r>
              <a:rPr lang="ru-RU" sz="11200" dirty="0" smtClean="0"/>
              <a:t>Н.В.Гоголь «Мертвые души»</a:t>
            </a:r>
          </a:p>
          <a:p>
            <a:r>
              <a:rPr lang="ru-RU" sz="11200" dirty="0" smtClean="0"/>
              <a:t>Ч. </a:t>
            </a:r>
            <a:r>
              <a:rPr lang="ru-RU" sz="11200" dirty="0" smtClean="0"/>
              <a:t>Айтматов </a:t>
            </a:r>
            <a:r>
              <a:rPr lang="ru-RU" sz="11200" dirty="0" smtClean="0"/>
              <a:t>«И дольше века длится день»</a:t>
            </a:r>
          </a:p>
          <a:p>
            <a:r>
              <a:rPr lang="ru-RU" sz="11200" dirty="0" smtClean="0"/>
              <a:t>Л.Н. Толстой «Война и мир»</a:t>
            </a:r>
          </a:p>
          <a:p>
            <a:pPr fontAlgn="base"/>
            <a:r>
              <a:rPr lang="ru-RU" sz="11200" dirty="0" smtClean="0"/>
              <a:t>А.Т. Твардовский «Василий Тёркин»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2. Цивилизация и технологии — спасение, вызов или трагедия?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Тематическое </a:t>
            </a:r>
            <a:r>
              <a:rPr lang="ru-RU" dirty="0" smtClean="0"/>
              <a:t>направление заостряет внимание выпускника на достижениях и рисках цивилизации, надеждах и страхах, связанных с ее плодами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Раздумья </a:t>
            </a:r>
            <a:r>
              <a:rPr lang="ru-RU" dirty="0" smtClean="0"/>
              <a:t>выпускника о собственном опыте столкновения с технологическими новшествами и экологическими проблемами, </a:t>
            </a:r>
            <a:r>
              <a:rPr lang="ru-RU" dirty="0" smtClean="0"/>
              <a:t> </a:t>
            </a:r>
            <a:r>
              <a:rPr lang="ru-RU" dirty="0" smtClean="0"/>
              <a:t>импульс к рассуждению о влиянии научно-технического прогресса на человека и окружающий его мир. Все эти проблемы стали особенно актуальны на фоне вызовов пандемии 2020−2021 гг. Темы позволят задуматься о диалектике «плюсов» и «минусов» цивилизационного процесса, о благих и трагических последствиях развития технологий, о способах достижения равновесия между материально-техническими завоеваниями и духовными ценностями человечества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Примеры </a:t>
            </a:r>
            <a:r>
              <a:rPr lang="ru-RU" dirty="0" smtClean="0"/>
              <a:t>из философской, научной, публицистической, критической и мемуарной литературы покажут, как мыслители, деятели науки и искусства понимают технологический прогресс, в чем видят его пользу и вред. Оправданно также обращение к художественным произведениям, в которых присутствует мотив научных открытий, в том числе к жанрам научной фантастики, утопии и антиутопии.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М.А. Булгаков «Собачье сердце», «Роковые яйца», «Мастер и Маргарита</a:t>
            </a:r>
            <a:r>
              <a:rPr lang="ru-RU" dirty="0" smtClean="0"/>
              <a:t>».</a:t>
            </a:r>
            <a:endParaRPr lang="ru-RU" dirty="0" smtClean="0"/>
          </a:p>
          <a:p>
            <a:r>
              <a:rPr lang="ru-RU" dirty="0" smtClean="0"/>
              <a:t>Р. </a:t>
            </a:r>
            <a:r>
              <a:rPr lang="ru-RU" dirty="0" err="1" smtClean="0"/>
              <a:t>Брэдбери</a:t>
            </a:r>
            <a:r>
              <a:rPr lang="ru-RU" dirty="0" smtClean="0"/>
              <a:t> «Вельд»</a:t>
            </a:r>
          </a:p>
          <a:p>
            <a:r>
              <a:rPr lang="ru-RU" dirty="0" smtClean="0"/>
              <a:t>В.Г. Распутин «Прощание с Матёрой</a:t>
            </a:r>
            <a:r>
              <a:rPr lang="ru-RU" dirty="0" smtClean="0"/>
              <a:t>»</a:t>
            </a:r>
            <a:endParaRPr lang="ru-RU" dirty="0" smtClean="0"/>
          </a:p>
          <a:p>
            <a:r>
              <a:rPr lang="ru-RU" dirty="0" smtClean="0"/>
              <a:t>Ж. Верн «Вверх дном»</a:t>
            </a:r>
          </a:p>
          <a:p>
            <a:r>
              <a:rPr lang="ru-RU" dirty="0" smtClean="0"/>
              <a:t>Р. </a:t>
            </a:r>
            <a:r>
              <a:rPr lang="ru-RU" dirty="0" err="1" smtClean="0"/>
              <a:t>Брэдбери</a:t>
            </a:r>
            <a:r>
              <a:rPr lang="ru-RU" dirty="0" smtClean="0"/>
              <a:t> «451 градус по Фаренгейту»</a:t>
            </a:r>
          </a:p>
          <a:p>
            <a:r>
              <a:rPr lang="ru-RU" dirty="0" smtClean="0"/>
              <a:t>Ж.Верн «Двадцать тысяч лье под водой»</a:t>
            </a:r>
          </a:p>
          <a:p>
            <a:pPr fontAlgn="base"/>
            <a:r>
              <a:rPr lang="ru-RU" dirty="0" smtClean="0"/>
              <a:t>Г.Уэллс «Война миров», «Человек-невидимка»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3. Преступление и наказание — вечная тема.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Осмыслить </a:t>
            </a:r>
            <a:r>
              <a:rPr lang="ru-RU" dirty="0" smtClean="0"/>
              <a:t>«</a:t>
            </a:r>
            <a:r>
              <a:rPr lang="ru-RU" dirty="0" smtClean="0"/>
              <a:t>преступление» </a:t>
            </a:r>
            <a:r>
              <a:rPr lang="ru-RU" dirty="0" smtClean="0"/>
              <a:t>и «</a:t>
            </a:r>
            <a:r>
              <a:rPr lang="ru-RU" dirty="0" smtClean="0"/>
              <a:t>наказание» </a:t>
            </a:r>
            <a:r>
              <a:rPr lang="ru-RU" dirty="0" smtClean="0"/>
              <a:t>как </a:t>
            </a:r>
            <a:r>
              <a:rPr lang="ru-RU" dirty="0" smtClean="0"/>
              <a:t>социальные </a:t>
            </a:r>
            <a:r>
              <a:rPr lang="ru-RU" dirty="0" smtClean="0"/>
              <a:t>и нравственные явления, соотнести их с понятиями закона, совести, стыда, ответственности, раскаяния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Анализ </a:t>
            </a:r>
            <a:r>
              <a:rPr lang="ru-RU" dirty="0" smtClean="0"/>
              <a:t>и </a:t>
            </a:r>
            <a:r>
              <a:rPr lang="ru-RU" dirty="0" smtClean="0"/>
              <a:t>оценка поступков </a:t>
            </a:r>
            <a:r>
              <a:rPr lang="ru-RU" dirty="0" smtClean="0"/>
              <a:t>человека с правовой и этической точек зрения. В рассуждениях можно касаться таких проблем, как ответственность за сделанный выбор, последствия преступления для окружающих и самого преступника, возмездие и муки совести и др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 художественной литературе  </a:t>
            </a:r>
            <a:r>
              <a:rPr lang="ru-RU" dirty="0" smtClean="0"/>
              <a:t>особое место занимает роман «Преступление и наказание» Ф. М. Достоевского, 200-летний юбилей со дня рождения которого все человечество будет отмечать в конце 2021 г</a:t>
            </a:r>
            <a:r>
              <a:rPr lang="ru-RU" dirty="0" smtClean="0"/>
              <a:t>. Но это направление предполагает сочинения не только по этому роману!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sz="4000" dirty="0" smtClean="0"/>
              <a:t>М. Булгаков «Мастер и Маргарита»</a:t>
            </a:r>
          </a:p>
          <a:p>
            <a:r>
              <a:rPr lang="ru-RU" sz="4000" dirty="0" smtClean="0"/>
              <a:t>Н. Гоголь «Мертвые души», «Тарас </a:t>
            </a:r>
            <a:r>
              <a:rPr lang="ru-RU" sz="4000" dirty="0" err="1" smtClean="0"/>
              <a:t>Бульба</a:t>
            </a:r>
            <a:r>
              <a:rPr lang="ru-RU" sz="4000" dirty="0" smtClean="0"/>
              <a:t>»</a:t>
            </a:r>
            <a:endParaRPr lang="ru-RU" sz="4000" dirty="0" smtClean="0"/>
          </a:p>
          <a:p>
            <a:r>
              <a:rPr lang="ru-RU" sz="4000" dirty="0" smtClean="0"/>
              <a:t>А.С.Пушкин «Капитанская </a:t>
            </a:r>
            <a:r>
              <a:rPr lang="ru-RU" sz="4000" dirty="0" smtClean="0"/>
              <a:t>дочка</a:t>
            </a:r>
            <a:r>
              <a:rPr lang="ru-RU" sz="4000" dirty="0" smtClean="0"/>
              <a:t>», </a:t>
            </a:r>
            <a:r>
              <a:rPr lang="ru-RU" sz="4000" dirty="0" smtClean="0"/>
              <a:t>«Дубровский</a:t>
            </a:r>
            <a:r>
              <a:rPr lang="ru-RU" sz="4000" dirty="0" smtClean="0"/>
              <a:t>»</a:t>
            </a:r>
            <a:endParaRPr lang="ru-RU" sz="4000" dirty="0" smtClean="0"/>
          </a:p>
          <a:p>
            <a:r>
              <a:rPr lang="ru-RU" sz="4000" dirty="0" smtClean="0"/>
              <a:t>М.Ю.Лермонтов «Герой </a:t>
            </a:r>
            <a:r>
              <a:rPr lang="ru-RU" sz="4000" dirty="0" smtClean="0"/>
              <a:t>нашего времени»</a:t>
            </a:r>
          </a:p>
          <a:p>
            <a:r>
              <a:rPr lang="ru-RU" sz="4000" dirty="0" smtClean="0"/>
              <a:t>Л.Н.Толстой «Война </a:t>
            </a:r>
            <a:r>
              <a:rPr lang="ru-RU" sz="4000" dirty="0" smtClean="0"/>
              <a:t>и мир</a:t>
            </a:r>
            <a:r>
              <a:rPr lang="ru-RU" sz="4000" dirty="0" smtClean="0"/>
              <a:t>»</a:t>
            </a:r>
            <a:endParaRPr lang="ru-RU" sz="4000" dirty="0" smtClean="0"/>
          </a:p>
          <a:p>
            <a:r>
              <a:rPr lang="ru-RU" sz="4000" dirty="0" smtClean="0"/>
              <a:t>М.Ю.Лермонтов «Песня </a:t>
            </a:r>
            <a:r>
              <a:rPr lang="ru-RU" sz="4000" dirty="0" smtClean="0"/>
              <a:t>про купца Калашникова»</a:t>
            </a:r>
          </a:p>
          <a:p>
            <a:r>
              <a:rPr lang="ru-RU" sz="4000" dirty="0" smtClean="0"/>
              <a:t>Ф. </a:t>
            </a:r>
            <a:r>
              <a:rPr lang="ru-RU" sz="4000" dirty="0" smtClean="0"/>
              <a:t>М. Достоевский </a:t>
            </a:r>
            <a:r>
              <a:rPr lang="ru-RU" sz="4000" dirty="0" smtClean="0"/>
              <a:t>«Преступление и наказание»</a:t>
            </a:r>
          </a:p>
          <a:p>
            <a:r>
              <a:rPr lang="ru-RU" sz="4000" dirty="0" smtClean="0"/>
              <a:t>А.Н. </a:t>
            </a:r>
            <a:r>
              <a:rPr lang="ru-RU" sz="4000" dirty="0" smtClean="0"/>
              <a:t>Островский «Гроза»</a:t>
            </a:r>
          </a:p>
          <a:p>
            <a:r>
              <a:rPr lang="ru-RU" sz="4000" dirty="0" smtClean="0"/>
              <a:t>Н. Лесков «Леди Макбет </a:t>
            </a:r>
            <a:r>
              <a:rPr lang="ru-RU" sz="4000" dirty="0" err="1" smtClean="0"/>
              <a:t>Мценского</a:t>
            </a:r>
            <a:r>
              <a:rPr lang="ru-RU" sz="4000" dirty="0" smtClean="0"/>
              <a:t> уезда»</a:t>
            </a:r>
          </a:p>
          <a:p>
            <a:pPr fontAlgn="base"/>
            <a:r>
              <a:rPr lang="ru-RU" sz="4000" dirty="0" smtClean="0"/>
              <a:t>И. </a:t>
            </a:r>
            <a:r>
              <a:rPr lang="ru-RU" sz="4000" dirty="0" smtClean="0"/>
              <a:t>С. Тургенев </a:t>
            </a:r>
            <a:r>
              <a:rPr lang="ru-RU" sz="4000" dirty="0" smtClean="0"/>
              <a:t>«</a:t>
            </a:r>
            <a:r>
              <a:rPr lang="ru-RU" sz="4000" dirty="0" err="1" smtClean="0"/>
              <a:t>Муму</a:t>
            </a:r>
            <a:r>
              <a:rPr lang="ru-RU" sz="4000" dirty="0" smtClean="0"/>
              <a:t>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428604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4. Книга (музыка, спектакль, фильм) — про меня.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Тематическое направление позволяет высказаться о </a:t>
            </a:r>
            <a:r>
              <a:rPr lang="ru-RU" dirty="0" smtClean="0"/>
              <a:t>произведениях </a:t>
            </a:r>
            <a:r>
              <a:rPr lang="ru-RU" dirty="0" smtClean="0"/>
              <a:t>различных видов искусства (литература, музыка, театр или кино, в том числе мультипликационное или документальное), которое является личностно важным для автора сочинения.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 сочинении раскроются читательские (зрительские, музыкальные) предпочтения, выпускник даст собственные интерпретации значимого для него произведения. Мотивировка выбора произведения может быть разной: сильное эстетическое впечатление, совпадение изображенных событий с жизненным опытом выпускника, актуальность проблематики, близость психологических и мировоззренческих установок автора и выпускника.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Высказываясь о произведении искусства с опорой на собственный опыт осмысления жизни, участник может привлечь при аргументации примеры из художественных текстов (включая сценарии), мемуаров, дневников, публицистики, а также из искусствоведческих трудов критиков и ученых.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604</TotalTime>
  <Words>386</Words>
  <Application>Microsoft Office PowerPoint</Application>
  <PresentationFormat>Экран (4:3)</PresentationFormat>
  <Paragraphs>67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Обычная</vt:lpstr>
      <vt:lpstr>Подготовка к итоговому сочинению 2021/2022</vt:lpstr>
      <vt:lpstr>1. Человек путешествующий: дорога в жизни человека </vt:lpstr>
      <vt:lpstr>*Травелог</vt:lpstr>
      <vt:lpstr>Литература</vt:lpstr>
      <vt:lpstr>2. Цивилизация и технологии — спасение, вызов или трагедия?</vt:lpstr>
      <vt:lpstr>Литература</vt:lpstr>
      <vt:lpstr>3. Преступление и наказание — вечная тема. </vt:lpstr>
      <vt:lpstr>Литература</vt:lpstr>
      <vt:lpstr>4. Книга (музыка, спектакль, фильм) — про меня. </vt:lpstr>
      <vt:lpstr>5. Кому на Руси жить хорошо? — вопрос гражданина. </vt:lpstr>
      <vt:lpstr>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итоговому сочинению 2021</dc:title>
  <dc:creator>Пользователь Windows</dc:creator>
  <cp:lastModifiedBy>Пользователь Windows</cp:lastModifiedBy>
  <cp:revision>16</cp:revision>
  <dcterms:created xsi:type="dcterms:W3CDTF">2021-10-03T09:04:51Z</dcterms:created>
  <dcterms:modified xsi:type="dcterms:W3CDTF">2021-10-03T19:09:13Z</dcterms:modified>
</cp:coreProperties>
</file>